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8" r:id="rId10"/>
    <p:sldId id="282" r:id="rId11"/>
    <p:sldId id="269" r:id="rId12"/>
    <p:sldId id="271" r:id="rId13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52"/>
    <p:restoredTop sz="94543"/>
  </p:normalViewPr>
  <p:slideViewPr>
    <p:cSldViewPr snapToGrid="0" snapToObjects="1">
      <p:cViewPr varScale="1">
        <p:scale>
          <a:sx n="74" d="100"/>
          <a:sy n="74" d="100"/>
        </p:scale>
        <p:origin x="192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C4890-911C-F143-A948-F836BA8830E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DB8E-0D5E-9149-A416-485631DA8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176521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</a:t>
            </a:r>
            <a:r>
              <a:rPr lang="en-US" baseline="0" dirty="0"/>
              <a:t> Survey went home at beginning of year</a:t>
            </a:r>
            <a:endParaRPr lang="en-US" dirty="0"/>
          </a:p>
          <a:p>
            <a:r>
              <a:rPr lang="en-US" dirty="0"/>
              <a:t>TSIP Review</a:t>
            </a:r>
          </a:p>
        </p:txBody>
      </p:sp>
    </p:spTree>
    <p:extLst>
      <p:ext uri="{BB962C8B-B14F-4D97-AF65-F5344CB8AC3E}">
        <p14:creationId xmlns:p14="http://schemas.microsoft.com/office/powerpoint/2010/main" val="171907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1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u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rush-2_hi-res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02898"/>
            <a:ext cx="8255000" cy="47007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edona-header-10x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4129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rush-1_hi-res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328" y="4737100"/>
            <a:ext cx="8241684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73100" y="4546600"/>
            <a:ext cx="7785100" cy="12954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73100" y="5829300"/>
            <a:ext cx="7785100" cy="7112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000" cap="all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000" cap="all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000" cap="all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000" cap="all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000" cap="all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F0D6AC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F0D6AC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F0D6AC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F0D6AC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edona-header-10x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4129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73100" y="2184400"/>
            <a:ext cx="3530600" cy="40259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3302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6858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0414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3970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1752600" marR="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edona-header-10x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4129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73100" y="2184400"/>
            <a:ext cx="3530600" cy="40259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3302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6858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0414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3970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1752600" marR="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edona-header-10x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4129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927600" y="2184400"/>
            <a:ext cx="3530600" cy="40259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3302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6858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0414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3970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1752600" marR="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A1372A-7B6A-D448-A039-9C3E254A841F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3BC7-7871-0449-8F81-17772A90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5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pu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663825" y="-6350"/>
            <a:ext cx="64865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 flipV="1">
            <a:off x="2666206" y="793"/>
            <a:ext cx="1588" cy="6858001"/>
          </a:xfrm>
          <a:prstGeom prst="line">
            <a:avLst/>
          </a:prstGeom>
          <a:ln w="11430">
            <a:solidFill>
              <a:srgbClr val="FD4D46"/>
            </a:solidFill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095220" y="6632575"/>
            <a:ext cx="159222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Opu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6948251" y="6630987"/>
            <a:ext cx="159223" cy="1524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pu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21240000">
            <a:off x="598487" y="1004887"/>
            <a:ext cx="4319588" cy="4311651"/>
          </a:xfrm>
          <a:prstGeom prst="rect">
            <a:avLst/>
          </a:prstGeom>
          <a:solidFill>
            <a:srgbClr val="FBFBFB"/>
          </a:solidFill>
          <a:ln w="3175" cap="rnd">
            <a:solidFill>
              <a:srgbClr val="EEEEEE"/>
            </a:solidFill>
            <a:miter lim="400000"/>
          </a:ln>
          <a:effectLst>
            <a:outerShdw blurRad="25400" dist="12700" dir="5400000" rotWithShape="0">
              <a:srgbClr val="929292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21420000">
            <a:off x="596900" y="998537"/>
            <a:ext cx="4319588" cy="4313238"/>
          </a:xfrm>
          <a:prstGeom prst="rect">
            <a:avLst/>
          </a:prstGeom>
          <a:solidFill>
            <a:srgbClr val="FBFBFB"/>
          </a:solidFill>
          <a:ln w="3175" cap="rnd">
            <a:solidFill>
              <a:srgbClr val="EEEEEE"/>
            </a:solidFill>
            <a:miter lim="400000"/>
          </a:ln>
          <a:effectLst>
            <a:outerShdw blurRad="25400" dist="12700" dir="5400000" rotWithShape="0">
              <a:srgbClr val="929292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Opu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6468826" y="6629400"/>
            <a:ext cx="159223" cy="1524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73100" y="1739900"/>
            <a:ext cx="7785100" cy="20574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673100" y="3784600"/>
            <a:ext cx="7785100" cy="9906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edona-header-10x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4129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73100" y="2184400"/>
            <a:ext cx="7785100" cy="40259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3302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6858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0414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3970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1752600" marR="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BE3F2B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rush-2_hi-res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02898"/>
            <a:ext cx="8255000" cy="47007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73100" y="215900"/>
            <a:ext cx="7785100" cy="14605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0" marR="0" algn="ctr" defTabSz="406400">
              <a:defRPr sz="4400" b="0" cap="all" spc="22">
                <a:solidFill>
                  <a:srgbClr val="F0F0F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400" cap="all" spc="22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73100" y="2184400"/>
            <a:ext cx="7785100" cy="4025900"/>
          </a:xfrm>
          <a:prstGeom prst="rect">
            <a:avLst/>
          </a:prstGeom>
        </p:spPr>
        <p:txBody>
          <a:bodyPr lIns="38100" tIns="38100" rIns="38100" bIns="38100" numCol="2" spcCol="389254"/>
          <a:lstStyle>
            <a:lvl1pPr marL="3302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6858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0414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397000" marR="0" indent="-33020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1752600" marR="0" defTabSz="406400">
              <a:spcBef>
                <a:spcPts val="2300"/>
              </a:spcBef>
              <a:buClrTx/>
              <a:buSzPct val="36663"/>
              <a:buFontTx/>
              <a:buBlip>
                <a:blip r:embed="rId4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73100" y="927100"/>
            <a:ext cx="7785100" cy="50038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330200" marR="0" indent="-330200" defTabSz="406400">
              <a:spcBef>
                <a:spcPts val="3400"/>
              </a:spcBef>
              <a:buClrTx/>
              <a:buSzPct val="36663"/>
              <a:buFontTx/>
              <a:buBlip>
                <a:blip r:embed="rId3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685800" marR="0" indent="-330200" defTabSz="406400">
              <a:spcBef>
                <a:spcPts val="3400"/>
              </a:spcBef>
              <a:buClrTx/>
              <a:buSzPct val="36663"/>
              <a:buFontTx/>
              <a:buBlip>
                <a:blip r:embed="rId3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041400" marR="0" indent="-330200" defTabSz="406400">
              <a:spcBef>
                <a:spcPts val="3400"/>
              </a:spcBef>
              <a:buClrTx/>
              <a:buSzPct val="36663"/>
              <a:buFontTx/>
              <a:buBlip>
                <a:blip r:embed="rId3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1397000" marR="0" indent="-330200" defTabSz="406400">
              <a:spcBef>
                <a:spcPts val="3400"/>
              </a:spcBef>
              <a:buClrTx/>
              <a:buSzPct val="36663"/>
              <a:buFontTx/>
              <a:buBlip>
                <a:blip r:embed="rId3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1752600" marR="0" defTabSz="406400">
              <a:spcBef>
                <a:spcPts val="3400"/>
              </a:spcBef>
              <a:buClrTx/>
              <a:buSzPct val="36663"/>
              <a:buFontTx/>
              <a:buBlip>
                <a:blip r:embed="rId3"/>
              </a:buBlip>
              <a:defRPr sz="2400">
                <a:solidFill>
                  <a:srgbClr val="F0D6AC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19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5248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561340" indent="-228600">
              <a:spcBef>
                <a:spcPts val="500"/>
              </a:spcBef>
              <a:buClr>
                <a:srgbClr val="FBC248"/>
              </a:buClr>
              <a:buChar char=""/>
              <a:def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2pPr>
            <a:lvl3pPr marL="799465" indent="-228600">
              <a:spcBef>
                <a:spcPts val="400"/>
              </a:spcBef>
              <a:buClr>
                <a:srgbClr val="FBC248"/>
              </a:buClr>
              <a:buFont typeface="Wingdings"/>
              <a:buChar char=""/>
              <a:defRPr sz="2000"/>
            </a:lvl3pPr>
            <a:lvl4pPr marL="1045527" indent="-228600">
              <a:spcBef>
                <a:spcPts val="400"/>
              </a:spcBef>
              <a:buClr>
                <a:srgbClr val="FBC248"/>
              </a:buClr>
              <a:buChar char=""/>
              <a:def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defRPr>
            </a:lvl4pPr>
            <a:lvl5pPr marL="1320164" indent="-228600">
              <a:spcBef>
                <a:spcPts val="400"/>
              </a:spcBef>
              <a:buClr>
                <a:srgbClr val="FBC248"/>
              </a:buClr>
              <a:buFont typeface="Wingdings"/>
              <a:buChar char="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466445" y="6632575"/>
            <a:ext cx="159222" cy="152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ctr" defTabSz="584200">
              <a:defRPr sz="1100">
                <a:solidFill>
                  <a:srgbClr val="E5E1D1"/>
                </a:solidFill>
                <a:uFill>
                  <a:solidFill>
                    <a:srgbClr val="E5E1D1"/>
                  </a:solidFill>
                </a:u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 spd="med"/>
  <p:txStyles>
    <p:titleStyle>
      <a:lvl1pPr marL="45719" marR="45719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1pPr>
      <a:lvl2pPr marL="45719" marR="45719" indent="2286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2pPr>
      <a:lvl3pPr marL="45719" marR="45719" indent="4572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3pPr>
      <a:lvl4pPr marL="45719" marR="45719" indent="6858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4pPr>
      <a:lvl5pPr marL="45719" marR="45719" indent="9144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5pPr>
      <a:lvl6pPr marL="45719" marR="45719" indent="11430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6pPr>
      <a:lvl7pPr marL="45719" marR="45719" indent="13716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7pPr>
      <a:lvl8pPr marL="45719" marR="45719" indent="16002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8pPr>
      <a:lvl9pPr marL="45719" marR="45719" indent="1828800">
        <a:defRPr sz="3800" b="1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9pPr>
    </p:titleStyle>
    <p:bodyStyle>
      <a:lvl1pPr marL="313690" marR="40639" indent="-273050">
        <a:spcBef>
          <a:spcPts val="600"/>
        </a:spcBef>
        <a:buClr>
          <a:srgbClr val="E5E1D1"/>
        </a:buClr>
        <a:buSzPct val="73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1pPr>
      <a:lvl2pPr marL="591157" marR="40639" indent="-258417">
        <a:spcBef>
          <a:spcPts val="600"/>
        </a:spcBef>
        <a:buClr>
          <a:srgbClr val="E5E1D1"/>
        </a:buClr>
        <a:buSzPct val="8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2pPr>
      <a:lvl3pPr marL="868044" marR="40639" indent="-297179">
        <a:spcBef>
          <a:spcPts val="600"/>
        </a:spcBef>
        <a:buClr>
          <a:srgbClr val="E5E1D1"/>
        </a:buClr>
        <a:buSzPct val="6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3pPr>
      <a:lvl4pPr marL="1114107" marR="40639" indent="-297180">
        <a:spcBef>
          <a:spcPts val="600"/>
        </a:spcBef>
        <a:buClr>
          <a:srgbClr val="E5E1D1"/>
        </a:buClr>
        <a:buSzPct val="8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4pPr>
      <a:lvl5pPr marL="1421764" marR="40639" indent="-330200">
        <a:spcBef>
          <a:spcPts val="600"/>
        </a:spcBef>
        <a:buClr>
          <a:srgbClr val="E5E1D1"/>
        </a:buClr>
        <a:buSzPct val="7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5pPr>
      <a:lvl6pPr marL="1421764" marR="40639" indent="-330200">
        <a:spcBef>
          <a:spcPts val="600"/>
        </a:spcBef>
        <a:buClr>
          <a:srgbClr val="E5E1D1"/>
        </a:buClr>
        <a:buSzPct val="7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6pPr>
      <a:lvl7pPr marL="1421764" marR="40639" indent="-330200">
        <a:spcBef>
          <a:spcPts val="600"/>
        </a:spcBef>
        <a:buClr>
          <a:srgbClr val="E5E1D1"/>
        </a:buClr>
        <a:buSzPct val="7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7pPr>
      <a:lvl8pPr marL="1421764" marR="40639" indent="-330200">
        <a:spcBef>
          <a:spcPts val="600"/>
        </a:spcBef>
        <a:buClr>
          <a:srgbClr val="E5E1D1"/>
        </a:buClr>
        <a:buSzPct val="7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8pPr>
      <a:lvl9pPr marL="1421764" marR="40639" indent="-330200">
        <a:spcBef>
          <a:spcPts val="600"/>
        </a:spcBef>
        <a:buClr>
          <a:srgbClr val="E5E1D1"/>
        </a:buClr>
        <a:buSzPct val="70000"/>
        <a:buFont typeface="Wingdings 2"/>
        <a:buChar char=""/>
        <a:defRPr sz="26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Trebuchet MS"/>
        </a:defRPr>
      </a:lvl9pPr>
    </p:bodyStyle>
    <p:otherStyle>
      <a:lvl1pPr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1pPr>
      <a:lvl2pPr indent="2286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2pPr>
      <a:lvl3pPr indent="4572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3pPr>
      <a:lvl4pPr indent="6858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4pPr>
      <a:lvl5pPr indent="9144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5pPr>
      <a:lvl6pPr indent="11430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6pPr>
      <a:lvl7pPr indent="13716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7pPr>
      <a:lvl8pPr indent="16002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8pPr>
      <a:lvl9pPr indent="1828800" algn="ctr" defTabSz="584200">
        <a:defRPr sz="1100">
          <a:solidFill>
            <a:schemeClr val="tx1"/>
          </a:solidFill>
          <a:uFill>
            <a:solidFill>
              <a:srgbClr val="E5E1D1"/>
            </a:solidFill>
          </a:u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rsons@scsk12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flipV="1">
            <a:off x="2666206" y="793"/>
            <a:ext cx="1588" cy="6858001"/>
          </a:xfrm>
          <a:prstGeom prst="line">
            <a:avLst/>
          </a:prstGeom>
          <a:ln w="11430">
            <a:solidFill>
              <a:srgbClr val="FD4D46"/>
            </a:solidFill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2963476" y="2731443"/>
            <a:ext cx="5838754" cy="3778144"/>
          </a:xfrm>
          <a:prstGeom prst="rect">
            <a:avLst/>
          </a:prstGeom>
        </p:spPr>
        <p:txBody>
          <a:bodyPr/>
          <a:lstStyle/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4400" b="1" dirty="0">
                <a:solidFill>
                  <a:srgbClr val="FF3928"/>
                </a:solidFill>
                <a:uFill>
                  <a:solidFill>
                    <a:srgbClr val="FF3928"/>
                  </a:solidFill>
                </a:uFill>
              </a:rPr>
              <a:t>ANNUAL TITLE I PARENT MEETING</a:t>
            </a: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Ashley Edwards- </a:t>
            </a:r>
            <a:r>
              <a:rPr lang="en-US" sz="2000" dirty="0">
                <a:solidFill>
                  <a:srgbClr val="000000"/>
                </a:solidFill>
              </a:rPr>
              <a:t>Principal</a:t>
            </a:r>
            <a:endParaRPr lang="en-US"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Shanel Carson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Title I 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PLC Coach</a:t>
            </a: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</a:rPr>
              <a:t>Lane Fletcher– Professional School Counselor</a:t>
            </a:r>
          </a:p>
          <a:p>
            <a:pPr marL="45719" marR="45719" lvl="0" indent="0" algn="ctr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Timothy Cain– Instructional Curriculum Coach</a:t>
            </a: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9" name="eaglesoa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7051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eaglesoa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562225"/>
            <a:ext cx="27051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eaglesoa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27051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364450" y="681084"/>
            <a:ext cx="51111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Lucy Elementary</a:t>
            </a:r>
          </a:p>
          <a:p>
            <a:pPr algn="ctr"/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School’s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6C11-FE19-4C65-9B5A-17245F95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7239000" cy="755015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MasteryConnect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93E17-F26A-488F-97BF-AE7B949F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725"/>
            <a:ext cx="7239000" cy="4848225"/>
          </a:xfrm>
        </p:spPr>
        <p:txBody>
          <a:bodyPr/>
          <a:lstStyle/>
          <a:p>
            <a:pPr marL="40640" marR="40639" indent="0" algn="l" rtl="0">
              <a:spcBef>
                <a:spcPts val="600"/>
              </a:spcBef>
              <a:buClr>
                <a:srgbClr val="E5E1D1"/>
              </a:buClr>
              <a:buSzPct val="73000"/>
              <a:buNone/>
            </a:pPr>
            <a:r>
              <a:rPr lang="en-US" dirty="0" err="1"/>
              <a:t>MasteryConnect</a:t>
            </a:r>
            <a:r>
              <a:rPr lang="en-US" dirty="0"/>
              <a:t> is used to assess students’ mastery on state standards.  The district provides Common Formative Assistants for all K-5 students.  These are usually taken quarterly. Teachers use this information to help guide whole group and small group instruction.</a:t>
            </a:r>
          </a:p>
          <a:p>
            <a:pPr marL="313690" marR="40639" indent="-273050" algn="l" rtl="0">
              <a:spcBef>
                <a:spcPts val="600"/>
              </a:spcBef>
              <a:buClr>
                <a:srgbClr val="E5E1D1"/>
              </a:buClr>
              <a:buSzPct val="73000"/>
              <a:buFont typeface="Wingdings 2"/>
              <a:buChar char=""/>
            </a:pPr>
            <a:r>
              <a:rPr lang="en-US" dirty="0"/>
              <a:t>Reading: Students scoring On-Track and Mastered was 17.8% on the Spring assessment.</a:t>
            </a:r>
          </a:p>
          <a:p>
            <a:pPr marL="313690" marR="40639" indent="-273050" algn="l" rtl="0">
              <a:spcBef>
                <a:spcPts val="600"/>
              </a:spcBef>
              <a:buClr>
                <a:srgbClr val="E5E1D1"/>
              </a:buClr>
              <a:buSzPct val="73000"/>
              <a:buFont typeface="Wingdings 2"/>
              <a:buChar char=""/>
            </a:pPr>
            <a:r>
              <a:rPr lang="en-US" dirty="0"/>
              <a:t>Math: Students scoring On-Track and Mastered was 19.2% on the Spring assessment.</a:t>
            </a:r>
          </a:p>
        </p:txBody>
      </p:sp>
    </p:spTree>
    <p:extLst>
      <p:ext uri="{BB962C8B-B14F-4D97-AF65-F5344CB8AC3E}">
        <p14:creationId xmlns:p14="http://schemas.microsoft.com/office/powerpoint/2010/main" val="18883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2222500" y="2414587"/>
            <a:ext cx="762000" cy="23368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SzTx/>
              <a:buFont typeface="Trebuchet MS"/>
              <a:buNone/>
              <a:defRPr sz="11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?</a:t>
            </a:r>
          </a:p>
        </p:txBody>
      </p:sp>
      <p:pic>
        <p:nvPicPr>
          <p:cNvPr id="137" name="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1905000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6400800" y="3983037"/>
            <a:ext cx="844908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>
              <a:buClr>
                <a:srgbClr val="FF423D"/>
              </a:buClr>
              <a:buFont typeface="Comic Sans MS"/>
              <a:defRPr sz="9600" b="1">
                <a:solidFill>
                  <a:srgbClr val="FF423D"/>
                </a:solidFill>
                <a:uFill>
                  <a:solidFill>
                    <a:srgbClr val="FF423D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9600" b="1">
                <a:solidFill>
                  <a:srgbClr val="FF423D"/>
                </a:solidFill>
                <a:uFill>
                  <a:solidFill>
                    <a:srgbClr val="FF423D"/>
                  </a:solidFill>
                </a:uFill>
              </a:rPr>
              <a:t>?</a:t>
            </a:r>
          </a:p>
        </p:txBody>
      </p:sp>
      <p:sp>
        <p:nvSpPr>
          <p:cNvPr id="139" name="Shape 139"/>
          <p:cNvSpPr/>
          <p:nvPr/>
        </p:nvSpPr>
        <p:spPr>
          <a:xfrm>
            <a:off x="7086600" y="1981200"/>
            <a:ext cx="1111250" cy="155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>
              <a:buClr>
                <a:srgbClr val="FF6D00"/>
              </a:buClr>
              <a:buFont typeface="Helvetica"/>
              <a:defRPr sz="1800"/>
            </a:pPr>
            <a:r>
              <a:rPr sz="9600" b="1">
                <a:solidFill>
                  <a:srgbClr val="FF6D00"/>
                </a:solidFill>
                <a:uFill>
                  <a:solidFill>
                    <a:srgbClr val="FF6D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?</a:t>
            </a:r>
            <a:r>
              <a:rPr sz="9600">
                <a:solidFill>
                  <a:srgbClr val="FF6D00"/>
                </a:solidFill>
                <a:uFill>
                  <a:solidFill>
                    <a:srgbClr val="FF6D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40" name="Shape 140"/>
          <p:cNvSpPr/>
          <p:nvPr/>
        </p:nvSpPr>
        <p:spPr>
          <a:xfrm>
            <a:off x="3152140" y="3505200"/>
            <a:ext cx="1117601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buClr>
                <a:srgbClr val="FF4C00"/>
              </a:buClr>
              <a:buFont typeface="Times New Roman"/>
              <a:defRPr sz="9600"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9600" b="1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480" y="716923"/>
            <a:ext cx="4511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45C04-C8B5-9440-B465-A3840D7BAA2E}"/>
              </a:ext>
            </a:extLst>
          </p:cNvPr>
          <p:cNvSpPr txBox="1"/>
          <p:nvPr/>
        </p:nvSpPr>
        <p:spPr>
          <a:xfrm>
            <a:off x="378179" y="4761627"/>
            <a:ext cx="376705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Feel Free to contact me if you have any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feedback or questions.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rgbClr val="000000"/>
                </a:solidFill>
              </a:rPr>
              <a:t>Shanel</a:t>
            </a:r>
            <a:r>
              <a:rPr lang="en-US" sz="1600" dirty="0">
                <a:solidFill>
                  <a:srgbClr val="000000"/>
                </a:solidFill>
              </a:rPr>
              <a:t> Carson, Title I PLC Coach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  <a:hlinkClick r:id="rId4"/>
              </a:rPr>
              <a:t>carsons@scsk12.org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901-416-2610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445303"/>
            <a:ext cx="7239000" cy="2751987"/>
          </a:xfrm>
        </p:spPr>
        <p:txBody>
          <a:bodyPr/>
          <a:lstStyle/>
          <a:p>
            <a:pPr marL="40640" indent="0" algn="ctr">
              <a:buNone/>
            </a:pPr>
            <a:endParaRPr lang="en-US" dirty="0"/>
          </a:p>
          <a:p>
            <a:pPr marL="40640" indent="0" algn="ctr">
              <a:buNone/>
            </a:pPr>
            <a:endParaRPr lang="en-US" dirty="0"/>
          </a:p>
          <a:p>
            <a:pPr marL="40640" indent="0" algn="ctr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Your Support is </a:t>
            </a:r>
          </a:p>
          <a:p>
            <a:pPr marL="4064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Always appreciated!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2223" y="917462"/>
            <a:ext cx="49041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932776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850873"/>
            <a:ext cx="7467600" cy="4633206"/>
          </a:xfrm>
          <a:prstGeom prst="rect">
            <a:avLst/>
          </a:prstGeom>
        </p:spPr>
        <p:txBody>
          <a:bodyPr/>
          <a:lstStyle/>
          <a:p>
            <a:pPr marL="271682" lvl="0" indent="-23104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Being a Title I school means receiving federal funding (Title I dollars) to supplement the school’s existing programs.  These dollars are used for…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Identifying students experiencing academic difficulties and providing timely assistance to help these student’s meet the State’s challenging content standards.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Purchasing supplemental staff/programs/materials/supplies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Conducting parent </a:t>
            </a:r>
            <a:r>
              <a:rPr lang="en-US"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engagement </a:t>
            </a: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meetings/trainings/activities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Recruiting/Hiring/Retaining High Quali</a:t>
            </a:r>
            <a:r>
              <a:rPr lang="en-US"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ty</a:t>
            </a:r>
            <a:r>
              <a:rPr dirty="0">
                <a:solidFill>
                  <a:schemeClr val="tx1"/>
                </a:solidFill>
                <a:uFill>
                  <a:solidFill>
                    <a:srgbClr val="241F12"/>
                  </a:solidFill>
                </a:uFill>
              </a:rPr>
              <a:t> Teachers</a:t>
            </a:r>
          </a:p>
          <a:p>
            <a:pPr lvl="1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1000" dirty="0">
              <a:solidFill>
                <a:schemeClr val="bg1"/>
              </a:solidFill>
              <a:uFill>
                <a:solidFill>
                  <a:srgbClr val="7F7F7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Being a Title I school also means focusing on parent </a:t>
            </a:r>
            <a:r>
              <a:rPr lang="en-US"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engagement </a:t>
            </a: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 making sure that you know your rights as a parent.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180" y="284097"/>
            <a:ext cx="7251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Does It Mean to be a Title I School?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241F12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1: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Welcoming All Families/Dar la Bienvenida a Todas las Familias </a:t>
            </a: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2: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Communicating/Comunicando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3: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Supporting Student Success/Apoyando el Exito de los 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			         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Estudiantes </a:t>
            </a: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4: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Speaking Up for Every Child/Defendiendo a Todos los Niños </a:t>
            </a: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5: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Sharing Power/Poder Compartido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50678" lvl="0" indent="-210038">
              <a:lnSpc>
                <a:spcPct val="90000"/>
              </a:lnSpc>
              <a:buFont typeface="Arial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Standard 6: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Collaborating with Community/Colaborando con la Comunidad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361263"/>
            <a:ext cx="81502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Engagement Standards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65100" y="1905000"/>
            <a:ext cx="7912100" cy="4953000"/>
          </a:xfrm>
          <a:prstGeom prst="rect">
            <a:avLst/>
          </a:prstGeom>
        </p:spPr>
        <p:txBody>
          <a:bodyPr/>
          <a:lstStyle/>
          <a:p>
            <a:pPr marL="271682" lvl="0" indent="-231042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This plan addresses how the school will implement the parent </a:t>
            </a:r>
            <a:r>
              <a:rPr lang="en-US"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engagement </a:t>
            </a: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requirements of the </a:t>
            </a:r>
            <a:r>
              <a:rPr lang="en-US"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Every Student Succeeds</a:t>
            </a:r>
            <a:r>
              <a:rPr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</a:t>
            </a:r>
            <a:r>
              <a:rPr lang="en-US"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</a:t>
            </a:r>
            <a:r>
              <a:rPr lang="en-US"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(ESSA)</a:t>
            </a:r>
            <a:r>
              <a:rPr sz="2200" i="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Components include…</a:t>
            </a: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parents can be involved in decision-making and activities 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parent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engagement </a:t>
            </a: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funds are being used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information and training will be provided to parents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241F12"/>
                  </a:solidFill>
                </a:uFill>
              </a:rPr>
              <a:t>How the school will build capacity in parents and staff for stronger parental involvement</a:t>
            </a:r>
          </a:p>
          <a:p>
            <a:pPr lvl="1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500" dirty="0">
              <a:solidFill>
                <a:srgbClr val="000000"/>
              </a:solidFill>
              <a:uFill>
                <a:solidFill>
                  <a:srgbClr val="7F7F7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You, as a Title I parent, have the right to be involved in the development of your school’s Parent </a:t>
            </a:r>
            <a:r>
              <a:rPr lang="en-US"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Engagement </a:t>
            </a:r>
            <a:r>
              <a:rPr sz="22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8700" y="650077"/>
            <a:ext cx="65298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Engagement 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purpose of this policy</a:t>
            </a:r>
            <a:r>
              <a:rPr lang="en-US"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to establish LES expectations for parental involvement, describe how we will implement a number of specific parental involvement activities, and is incorporated into the district’s plan and thereby submitted to the State of Tennessee’s Title I office.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These activities and actions will support effective parental involvement and strengthen academic achievement.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067" y="364303"/>
            <a:ext cx="69790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Engagement Policy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609726"/>
            <a:ext cx="7239000" cy="4816984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Literacy and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Math </a:t>
            </a: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Curriculum Nights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Open House</a:t>
            </a:r>
            <a:endParaRPr lang="en-US" sz="24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Nine Weeks Honor’s Assembly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Parent-Teacher Conferences</a:t>
            </a:r>
            <a:endParaRPr sz="24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TCAP </a:t>
            </a: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Volunteers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Career Day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Field Days 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Arrival/Dismissal Monitor</a:t>
            </a:r>
          </a:p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</a:rPr>
              <a:t>TEAM Read</a:t>
            </a:r>
            <a:endParaRPr sz="24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088" y="650077"/>
            <a:ext cx="76995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Involvement Activities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238338"/>
            <a:ext cx="7239000" cy="52482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compact is a commitment from the school, the parent, and the student to share in the responsibility for improved academic achievement.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After all signatures have been gathered, the compacts will be located in my office.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0519" y="349270"/>
            <a:ext cx="44341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 Compact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Parenting sessions will be held at various times throughout the year. These sessions are designed to assist parents in their child’s education while building a collaborative school community environment.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26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2400" dirty="0">
              <a:solidFill>
                <a:srgbClr val="241F12"/>
              </a:solidFill>
              <a:uFill>
                <a:solidFill>
                  <a:srgbClr val="241F12"/>
                </a:solidFill>
              </a:u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400" dirty="0">
                <a:solidFill>
                  <a:srgbClr val="241F12"/>
                </a:solidFill>
                <a:uFill>
                  <a:solidFill>
                    <a:srgbClr val="241F12"/>
                  </a:solidFill>
                </a:u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7476" y="533096"/>
            <a:ext cx="71287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Parent Education Sessions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150225" y="-6350"/>
            <a:ext cx="1000125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330200" y="1450592"/>
            <a:ext cx="7239000" cy="4917866"/>
          </a:xfrm>
          <a:prstGeom prst="rect">
            <a:avLst/>
          </a:prstGeom>
        </p:spPr>
        <p:txBody>
          <a:bodyPr/>
          <a:lstStyle/>
          <a:p>
            <a:pPr marL="40640" indent="0">
              <a:buNone/>
            </a:pPr>
            <a:r>
              <a:rPr lang="en-US" sz="3200" dirty="0"/>
              <a:t>Illuminate/</a:t>
            </a:r>
            <a:r>
              <a:rPr lang="en-US" sz="3200" dirty="0" err="1"/>
              <a:t>FastBridge</a:t>
            </a:r>
            <a:r>
              <a:rPr lang="en-US" sz="3200" dirty="0"/>
              <a:t> (IFB) is an interim assessment, designed to be given three times per year to measure a student’s academic achievement and calculate academic growth. Teachers use the data to guide instruction in the classroom. IFB provides an immediate snapshot of where a student is performing today.</a:t>
            </a:r>
          </a:p>
          <a:p>
            <a:pPr marL="40640" indent="0"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100">
                <a:solidFill>
                  <a:srgbClr val="E5E1D1"/>
                </a:solidFill>
                <a:uFill>
                  <a:solidFill>
                    <a:srgbClr val="E5E1D1"/>
                  </a:solidFill>
                </a:uFill>
              </a:rPr>
              <a:t>9</a:t>
            </a:fld>
            <a:endParaRPr sz="1100">
              <a:solidFill>
                <a:srgbClr val="E5E1D1"/>
              </a:solidFill>
              <a:uFill>
                <a:solidFill>
                  <a:srgbClr val="E5E1D1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850" y="198865"/>
            <a:ext cx="6655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Illuminate/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FastBridge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Data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2600"/>
        </a:solidFill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2600"/>
        </a:solidFill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46464</TotalTime>
  <Words>659</Words>
  <Application>Microsoft Macintosh PowerPoint</Application>
  <PresentationFormat>On-screen Show (4:3)</PresentationFormat>
  <Paragraphs>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ArialUnicodeMS</vt:lpstr>
      <vt:lpstr>Arial</vt:lpstr>
      <vt:lpstr>Calibri</vt:lpstr>
      <vt:lpstr>Comic Sans MS</vt:lpstr>
      <vt:lpstr>Gill Sans</vt:lpstr>
      <vt:lpstr>Helvetica</vt:lpstr>
      <vt:lpstr>Lucida Grande</vt:lpstr>
      <vt:lpstr>Times New Roman</vt:lpstr>
      <vt:lpstr>Trebuchet MS</vt:lpstr>
      <vt:lpstr>Wingdings</vt:lpstr>
      <vt:lpstr>Wingdings 2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MasteryConnect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SHANEL  CARSON</cp:lastModifiedBy>
  <cp:revision>69</cp:revision>
  <cp:lastPrinted>2021-09-03T13:33:29Z</cp:lastPrinted>
  <dcterms:modified xsi:type="dcterms:W3CDTF">2021-09-10T13:12:58Z</dcterms:modified>
</cp:coreProperties>
</file>